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12192000"/>
  <p:notesSz cx="6858000" cy="9144000"/>
  <p:embeddedFontLst>
    <p:embeddedFont>
      <p:font typeface="Poppins"/>
      <p:regular r:id="rId13"/>
      <p:bold r:id="rId14"/>
      <p:italic r:id="rId15"/>
      <p:boldItalic r:id="rId16"/>
    </p:embeddedFont>
    <p:embeddedFont>
      <p:font typeface="Lato"/>
      <p:regular r:id="rId17"/>
      <p:bold r:id="rId18"/>
      <p:italic r:id="rId19"/>
      <p:boldItalic r:id="rId20"/>
    </p:embeddedFont>
    <p:embeddedFont>
      <p:font typeface="Poppins SemiBold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Italic.fntdata"/><Relationship Id="rId11" Type="http://schemas.openxmlformats.org/officeDocument/2006/relationships/slide" Target="slides/slide6.xml"/><Relationship Id="rId22" Type="http://schemas.openxmlformats.org/officeDocument/2006/relationships/font" Target="fonts/PoppinsSemiBold-bold.fntdata"/><Relationship Id="rId10" Type="http://schemas.openxmlformats.org/officeDocument/2006/relationships/slide" Target="slides/slide5.xml"/><Relationship Id="rId21" Type="http://schemas.openxmlformats.org/officeDocument/2006/relationships/font" Target="fonts/PoppinsSemiBold-regular.fntdata"/><Relationship Id="rId13" Type="http://schemas.openxmlformats.org/officeDocument/2006/relationships/font" Target="fonts/Poppins-regular.fntdata"/><Relationship Id="rId24" Type="http://schemas.openxmlformats.org/officeDocument/2006/relationships/font" Target="fonts/PoppinsSemiBold-boldItalic.fntdata"/><Relationship Id="rId12" Type="http://schemas.openxmlformats.org/officeDocument/2006/relationships/slide" Target="slides/slide7.xml"/><Relationship Id="rId23" Type="http://schemas.openxmlformats.org/officeDocument/2006/relationships/font" Target="fonts/PoppinsSemiBold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oppins-italic.fntdata"/><Relationship Id="rId14" Type="http://schemas.openxmlformats.org/officeDocument/2006/relationships/font" Target="fonts/Poppins-bold.fntdata"/><Relationship Id="rId17" Type="http://schemas.openxmlformats.org/officeDocument/2006/relationships/font" Target="fonts/Lato-regular.fntdata"/><Relationship Id="rId16" Type="http://schemas.openxmlformats.org/officeDocument/2006/relationships/font" Target="fonts/Poppins-bold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italic.fntdata"/><Relationship Id="rId6" Type="http://schemas.openxmlformats.org/officeDocument/2006/relationships/slide" Target="slides/slide1.xml"/><Relationship Id="rId18" Type="http://schemas.openxmlformats.org/officeDocument/2006/relationships/font" Target="fonts/La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5" Type="http://schemas.openxmlformats.org/officeDocument/2006/relationships/image" Target="../media/image2.png"/><Relationship Id="rId6" Type="http://schemas.openxmlformats.org/officeDocument/2006/relationships/image" Target="../media/image6.png"/><Relationship Id="rId7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10.png"/><Relationship Id="rId7" Type="http://schemas.openxmlformats.org/officeDocument/2006/relationships/image" Target="../media/image8.png"/><Relationship Id="rId8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11.png"/><Relationship Id="rId5" Type="http://schemas.openxmlformats.org/officeDocument/2006/relationships/image" Target="../media/image9.png"/><Relationship Id="rId6" Type="http://schemas.openxmlformats.org/officeDocument/2006/relationships/image" Target="../media/image16.png"/><Relationship Id="rId7" Type="http://schemas.openxmlformats.org/officeDocument/2006/relationships/image" Target="../media/image1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6.png"/><Relationship Id="rId5" Type="http://schemas.openxmlformats.org/officeDocument/2006/relationships/image" Target="../media/image1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571500" y="2384375"/>
            <a:ext cx="5550693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SD NEGERI RANDUSARI | 20 APRIL 2026</a:t>
            </a:r>
            <a:endParaRPr/>
          </a:p>
        </p:txBody>
      </p:sp>
      <p:sp>
        <p:nvSpPr>
          <p:cNvPr id="85" name="Google Shape;85;p13"/>
          <p:cNvSpPr txBox="1"/>
          <p:nvPr/>
        </p:nvSpPr>
        <p:spPr>
          <a:xfrm>
            <a:off x="571500" y="3022550"/>
            <a:ext cx="5550693" cy="12266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Menyemai Empati,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200" u="none" cap="none" strike="noStrike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Merawat Harmoni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571500" y="4439691"/>
            <a:ext cx="4757737" cy="10054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Revitalisasi Visi-Misi Berbasis Rapor Pendidikan 2025. Mengembalikan ruang kelas sebagai taman kebaikan.</a:t>
            </a:r>
            <a:endParaRPr/>
          </a:p>
        </p:txBody>
      </p:sp>
      <p:pic>
        <p:nvPicPr>
          <p:cNvPr id="87" name="Google Shape;87;p13" title="E (5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2200" y="1542800"/>
            <a:ext cx="5854996" cy="390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 title="3D Logo SDN Randusari With Aksara Jawa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125" y="911550"/>
            <a:ext cx="1358024" cy="1358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3" name="Google Shape;9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2238375"/>
            <a:ext cx="5286375" cy="3333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4" name="Google Shape;9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4125" y="2238375"/>
            <a:ext cx="5286375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849391" y="3524250"/>
            <a:ext cx="4730591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F172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Karakter: Capaian Terbaik</a:t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962025" y="4124325"/>
            <a:ext cx="4505325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Seluruh 6 indikator utama kita berstatus BAIK. Karakter menjadi capaian paling membanggakan. Anak-anak kita terbukti cerdas dan santun.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6612016" y="3524250"/>
            <a:ext cx="4730591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F172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Kebinekaan: Menurun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6724650" y="4124325"/>
            <a:ext cx="4505325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Satu-satunya nilai yang turun dari tahun 2024. Kemampuan berbaur mulai menipis. Ibarat taman bunga, ada satu sudut yang mulai layu.</a:t>
            </a:r>
            <a:endParaRPr/>
          </a:p>
        </p:txBody>
      </p:sp>
      <p:pic>
        <p:nvPicPr>
          <p:cNvPr descr="image.png" id="99" name="Google Shape;99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14662" y="2752725"/>
            <a:ext cx="40005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0" name="Google Shape;100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10612" y="2752725"/>
            <a:ext cx="53340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Refleksi Data Rapor 2025</a:t>
            </a:r>
            <a:endParaRPr/>
          </a:p>
        </p:txBody>
      </p:sp>
      <p:pic>
        <p:nvPicPr>
          <p:cNvPr id="102" name="Google Shape;102;p14" title="3D Logo SDN Randusari With Aksara Jawa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684550" y="328375"/>
            <a:ext cx="1358024" cy="1358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7" name="Google Shape;10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2091779"/>
            <a:ext cx="5286375" cy="36267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8" name="Google Shape;10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4125" y="2091779"/>
            <a:ext cx="5286375" cy="3626792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5"/>
          <p:cNvSpPr txBox="1"/>
          <p:nvPr/>
        </p:nvSpPr>
        <p:spPr>
          <a:xfrm>
            <a:off x="952500" y="2783234"/>
            <a:ext cx="4750593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09575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BBF24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Visi Baru</a:t>
            </a:r>
            <a:endParaRPr/>
          </a:p>
        </p:txBody>
      </p:sp>
      <p:sp>
        <p:nvSpPr>
          <p:cNvPr id="110" name="Google Shape;110;p15"/>
          <p:cNvSpPr txBox="1"/>
          <p:nvPr/>
        </p:nvSpPr>
        <p:spPr>
          <a:xfrm>
            <a:off x="952500" y="3421409"/>
            <a:ext cx="4524375" cy="14626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rgbClr val="F8FAFC"/>
                </a:solidFill>
                <a:latin typeface="Lato"/>
                <a:ea typeface="Lato"/>
                <a:cs typeface="Lato"/>
                <a:sym typeface="Lato"/>
              </a:rPr>
              <a:t>"Terwujudnya insan pembelajar yang berprestasi, mandiri, berwawasan lingkungan, serta "</a:t>
            </a:r>
            <a:endParaRPr/>
          </a:p>
        </p:txBody>
      </p:sp>
      <p:sp>
        <p:nvSpPr>
          <p:cNvPr id="111" name="Google Shape;111;p15"/>
          <p:cNvSpPr txBox="1"/>
          <p:nvPr/>
        </p:nvSpPr>
        <p:spPr>
          <a:xfrm>
            <a:off x="6743700" y="2501354"/>
            <a:ext cx="4690586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8100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1E3A8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Misi Tambahan</a:t>
            </a:r>
            <a:endParaRPr/>
          </a:p>
        </p:txBody>
      </p:sp>
      <p:sp>
        <p:nvSpPr>
          <p:cNvPr id="112" name="Google Shape;112;p15"/>
          <p:cNvSpPr txBox="1"/>
          <p:nvPr/>
        </p:nvSpPr>
        <p:spPr>
          <a:xfrm>
            <a:off x="6743700" y="3139529"/>
            <a:ext cx="4467225" cy="10970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"Menumbuhkan kesadaran </a:t>
            </a:r>
            <a:r>
              <a:rPr b="1" i="0" lang="en-US" sz="1800" u="none" cap="none" strike="noStrike">
                <a:solidFill>
                  <a:srgbClr val="1E3A8A"/>
                </a:solidFill>
                <a:latin typeface="Lato"/>
                <a:ea typeface="Lato"/>
                <a:cs typeface="Lato"/>
                <a:sym typeface="Lato"/>
              </a:rPr>
              <a:t>berempati, peduli, dan saling menghargai perbedaan</a:t>
            </a:r>
            <a:r>
              <a:rPr b="0" i="0" lang="en-US" sz="180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 dalam interaksi sehari-hari."</a:t>
            </a:r>
            <a:endParaRPr/>
          </a:p>
        </p:txBody>
      </p:sp>
      <p:sp>
        <p:nvSpPr>
          <p:cNvPr id="113" name="Google Shape;113;p15"/>
          <p:cNvSpPr txBox="1"/>
          <p:nvPr/>
        </p:nvSpPr>
        <p:spPr>
          <a:xfrm>
            <a:off x="6743700" y="4617541"/>
            <a:ext cx="4467225" cy="548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Fondasi utama untuk setiap sikap dan teguran kita di dalam ruang kelas.</a:t>
            </a:r>
            <a:endParaRPr/>
          </a:p>
        </p:txBody>
      </p:sp>
      <p:pic>
        <p:nvPicPr>
          <p:cNvPr descr="image.png" id="114" name="Google Shape;11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2500" y="2840384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5" name="Google Shape;115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2500" y="4152751"/>
            <a:ext cx="3343275" cy="7180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6" name="Google Shape;116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43700" y="2558504"/>
            <a:ext cx="2381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5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Pembaruan Kompas Sekolah</a:t>
            </a:r>
            <a:endParaRPr/>
          </a:p>
        </p:txBody>
      </p:sp>
      <p:pic>
        <p:nvPicPr>
          <p:cNvPr id="118" name="Google Shape;118;p15" title="3D Logo SDN Randusari With Aksara Jawa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205125" y="271775"/>
            <a:ext cx="1358024" cy="1358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23" name="Google Shape;12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595437"/>
            <a:ext cx="528637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4" name="Google Shape;12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4125" y="1595437"/>
            <a:ext cx="5286375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6"/>
          <p:cNvSpPr txBox="1"/>
          <p:nvPr/>
        </p:nvSpPr>
        <p:spPr>
          <a:xfrm>
            <a:off x="439340" y="4643437"/>
            <a:ext cx="5550693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1E3A8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1. Pohon Kebaikan</a:t>
            </a:r>
            <a:endParaRPr/>
          </a:p>
        </p:txBody>
      </p:sp>
      <p:sp>
        <p:nvSpPr>
          <p:cNvPr id="126" name="Google Shape;126;p16"/>
          <p:cNvSpPr txBox="1"/>
          <p:nvPr/>
        </p:nvSpPr>
        <p:spPr>
          <a:xfrm>
            <a:off x="571500" y="5157787"/>
            <a:ext cx="5286375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Mading kelas tempat siswa menempel </a:t>
            </a:r>
            <a:r>
              <a:rPr b="0" i="1" lang="en-US" sz="150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sticky notes</a:t>
            </a:r>
            <a:r>
              <a:rPr b="0" i="0" lang="en-US" sz="150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ucapan terima kasih, melatih mata mereka melihat kebaikan pada teman yang berbeda.</a:t>
            </a:r>
            <a:endParaRPr/>
          </a:p>
        </p:txBody>
      </p:sp>
      <p:sp>
        <p:nvSpPr>
          <p:cNvPr id="127" name="Google Shape;127;p16"/>
          <p:cNvSpPr txBox="1"/>
          <p:nvPr/>
        </p:nvSpPr>
        <p:spPr>
          <a:xfrm>
            <a:off x="6201965" y="4643437"/>
            <a:ext cx="5550693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1E3A8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2. Guru Tamu Lintas Budaya</a:t>
            </a:r>
            <a:endParaRPr/>
          </a:p>
        </p:txBody>
      </p:sp>
      <p:sp>
        <p:nvSpPr>
          <p:cNvPr id="128" name="Google Shape;128;p16"/>
          <p:cNvSpPr txBox="1"/>
          <p:nvPr/>
        </p:nvSpPr>
        <p:spPr>
          <a:xfrm>
            <a:off x="6334125" y="5157787"/>
            <a:ext cx="5286375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Mengundang wali murid lintas profesi, suku, atau agama di kegiatan P5 untuk membuka mata anak-anak bahwa perbedaan itu melengkapi.</a:t>
            </a:r>
            <a:endParaRPr/>
          </a:p>
        </p:txBody>
      </p:sp>
      <p:pic>
        <p:nvPicPr>
          <p:cNvPr descr="image.png" id="129" name="Google Shape;12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1595437"/>
            <a:ext cx="5286375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6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Program Aksi Nyata</a:t>
            </a:r>
            <a:endParaRPr/>
          </a:p>
        </p:txBody>
      </p:sp>
      <p:pic>
        <p:nvPicPr>
          <p:cNvPr id="131" name="Google Shape;131;p16" title="3D Logo SDN Randusari With Aksara Jawa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62475" y="178237"/>
            <a:ext cx="1358024" cy="135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6" title="DSC09694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64062" y="1626375"/>
            <a:ext cx="5226501" cy="304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37" name="Google Shape;13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3973710"/>
            <a:ext cx="5095875" cy="15144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7"/>
          <p:cNvSpPr txBox="1"/>
          <p:nvPr/>
        </p:nvSpPr>
        <p:spPr>
          <a:xfrm>
            <a:off x="571500" y="2322314"/>
            <a:ext cx="5350668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E3A8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Mari Berkolaborasi!</a:t>
            </a:r>
            <a:endParaRPr/>
          </a:p>
        </p:txBody>
      </p:sp>
      <p:sp>
        <p:nvSpPr>
          <p:cNvPr id="139" name="Google Shape;139;p17"/>
          <p:cNvSpPr txBox="1"/>
          <p:nvPr/>
        </p:nvSpPr>
        <p:spPr>
          <a:xfrm>
            <a:off x="571500" y="3017639"/>
            <a:ext cx="5095875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Program kebinekaan ini membutuhkan sentuhan kehangatan dari tangan Bapak/Ibu sekalian.</a:t>
            </a:r>
            <a:endParaRPr/>
          </a:p>
        </p:txBody>
      </p:sp>
      <p:sp>
        <p:nvSpPr>
          <p:cNvPr id="140" name="Google Shape;140;p17"/>
          <p:cNvSpPr txBox="1"/>
          <p:nvPr/>
        </p:nvSpPr>
        <p:spPr>
          <a:xfrm>
            <a:off x="914400" y="4259460"/>
            <a:ext cx="4467225" cy="942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Siapakah wali murid di kelas Anda yang memiliki profesi unik atau budaya menarik untuk diundang sebagai Guru Tamu pertama?</a:t>
            </a:r>
            <a:endParaRPr/>
          </a:p>
        </p:txBody>
      </p:sp>
      <p:sp>
        <p:nvSpPr>
          <p:cNvPr id="141" name="Google Shape;141;p17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Sesi Diskusi &amp; Kolaborasi</a:t>
            </a:r>
            <a:endParaRPr/>
          </a:p>
        </p:txBody>
      </p:sp>
      <p:pic>
        <p:nvPicPr>
          <p:cNvPr id="142" name="Google Shape;142;p17" title="3D Logo SDN Randusari With Aksara Jawa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62475" y="261225"/>
            <a:ext cx="1358024" cy="135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 title="DSC09260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85625" y="2134150"/>
            <a:ext cx="5450373" cy="3632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8" name="Google Shape;14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48125" y="3300412"/>
            <a:ext cx="4095750" cy="6000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8"/>
          <p:cNvSpPr txBox="1"/>
          <p:nvPr/>
        </p:nvSpPr>
        <p:spPr>
          <a:xfrm>
            <a:off x="295275" y="1014412"/>
            <a:ext cx="1160145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Terima Kasih</a:t>
            </a:r>
            <a:endParaRPr/>
          </a:p>
        </p:txBody>
      </p:sp>
      <p:sp>
        <p:nvSpPr>
          <p:cNvPr id="150" name="Google Shape;150;p18"/>
          <p:cNvSpPr txBox="1"/>
          <p:nvPr/>
        </p:nvSpPr>
        <p:spPr>
          <a:xfrm>
            <a:off x="2286000" y="2233612"/>
            <a:ext cx="7620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"Sekolah yang hebat bukan hanya yang dindingnya dipenuhi piala, tapi yang setiap sudut kelasnya dipenuhi rasa aman dan keadilan."</a:t>
            </a:r>
            <a:endParaRPr/>
          </a:p>
        </p:txBody>
      </p:sp>
      <p:pic>
        <p:nvPicPr>
          <p:cNvPr descr="image.png" id="151" name="Google Shape;15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29125" y="3500437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8" title="3D Logo SDN Randusari With Aksara Jawa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31275" y="4198725"/>
            <a:ext cx="1358024" cy="1358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9"/>
          <p:cNvSpPr/>
          <p:nvPr/>
        </p:nvSpPr>
        <p:spPr>
          <a:xfrm>
            <a:off x="571500" y="2633811"/>
            <a:ext cx="11049000" cy="9828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9"/>
          <p:cNvSpPr/>
          <p:nvPr/>
        </p:nvSpPr>
        <p:spPr>
          <a:xfrm>
            <a:off x="571575" y="3659297"/>
            <a:ext cx="110490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9"/>
          <p:cNvSpPr/>
          <p:nvPr/>
        </p:nvSpPr>
        <p:spPr>
          <a:xfrm>
            <a:off x="571500" y="2624286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9"/>
          <p:cNvSpPr/>
          <p:nvPr/>
        </p:nvSpPr>
        <p:spPr>
          <a:xfrm>
            <a:off x="571500" y="2624286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9"/>
          <p:cNvSpPr/>
          <p:nvPr/>
        </p:nvSpPr>
        <p:spPr>
          <a:xfrm>
            <a:off x="571500" y="3607147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9"/>
          <p:cNvSpPr/>
          <p:nvPr/>
        </p:nvSpPr>
        <p:spPr>
          <a:xfrm>
            <a:off x="571500" y="3607147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9"/>
          <p:cNvSpPr/>
          <p:nvPr/>
        </p:nvSpPr>
        <p:spPr>
          <a:xfrm>
            <a:off x="571500" y="4391917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9"/>
          <p:cNvSpPr/>
          <p:nvPr/>
        </p:nvSpPr>
        <p:spPr>
          <a:xfrm>
            <a:off x="571500" y="4391917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9"/>
          <p:cNvSpPr/>
          <p:nvPr/>
        </p:nvSpPr>
        <p:spPr>
          <a:xfrm>
            <a:off x="571500" y="5176688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571500" y="5176688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9"/>
          <p:cNvSpPr txBox="1"/>
          <p:nvPr/>
        </p:nvSpPr>
        <p:spPr>
          <a:xfrm>
            <a:off x="571500" y="571500"/>
            <a:ext cx="11601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Image Sources Randusari Education Expo </a:t>
            </a:r>
            <a:endParaRPr/>
          </a:p>
        </p:txBody>
      </p:sp>
      <p:pic>
        <p:nvPicPr>
          <p:cNvPr id="168" name="Google Shape;168;p19" title="DSC0933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800" y="985763"/>
            <a:ext cx="7880402" cy="5252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